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5143500" cx="9144000"/>
  <p:notesSz cx="6858000" cy="9144000"/>
  <p:embeddedFontLst>
    <p:embeddedFont>
      <p:font typeface="Lobster"/>
      <p:regular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schemas.openxmlformats.org/officeDocument/2006/relationships/font" Target="fonts/Lobster-regular.fnt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p14:dur="0">
        <p14:prism dir="l"/>
      </p:transition>
    </mc:Choice>
    <mc:Fallback>
      <p:transition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0" y="744575"/>
            <a:ext cx="85206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6000">
                <a:latin typeface="Lobster"/>
                <a:ea typeface="Lobster"/>
                <a:cs typeface="Lobster"/>
                <a:sym typeface="Lobster"/>
              </a:rPr>
              <a:t>Amerikaanse cultuur</a:t>
            </a:r>
            <a:endParaRPr sz="60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5000">
        <p14:prism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/>
        </p:nvSpPr>
        <p:spPr>
          <a:xfrm>
            <a:off x="4640000" y="1283400"/>
            <a:ext cx="5686500" cy="6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Shape 61"/>
          <p:cNvSpPr txBox="1"/>
          <p:nvPr/>
        </p:nvSpPr>
        <p:spPr>
          <a:xfrm>
            <a:off x="2711950" y="912225"/>
            <a:ext cx="5686500" cy="6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Shape 62"/>
          <p:cNvSpPr txBox="1"/>
          <p:nvPr/>
        </p:nvSpPr>
        <p:spPr>
          <a:xfrm>
            <a:off x="3948950" y="987225"/>
            <a:ext cx="5686500" cy="6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Shape 63"/>
          <p:cNvSpPr txBox="1"/>
          <p:nvPr/>
        </p:nvSpPr>
        <p:spPr>
          <a:xfrm>
            <a:off x="1004050" y="132900"/>
            <a:ext cx="6971100" cy="28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4000">
                <a:solidFill>
                  <a:srgbClr val="FFFFFF"/>
                </a:solidFill>
              </a:rPr>
              <a:t>hoofdstukken</a:t>
            </a:r>
            <a:endParaRPr sz="4000">
              <a:solidFill>
                <a:srgbClr val="FFFFFF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AutoNum type="arabicPeriod"/>
            </a:pPr>
            <a:r>
              <a:rPr lang="nl" sz="2400">
                <a:solidFill>
                  <a:srgbClr val="FFFFFF"/>
                </a:solidFill>
              </a:rPr>
              <a:t>godsdienst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AutoNum type="arabicPeriod"/>
            </a:pPr>
            <a:r>
              <a:rPr lang="nl" sz="2400">
                <a:solidFill>
                  <a:srgbClr val="FFFFFF"/>
                </a:solidFill>
              </a:rPr>
              <a:t>gebied</a:t>
            </a:r>
            <a:endParaRPr sz="2400">
              <a:solidFill>
                <a:srgbClr val="FFFF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solidFill>
                  <a:srgbClr val="FFFFFF"/>
                </a:solidFill>
              </a:rPr>
              <a:t>3.  extra: geschiedenis</a:t>
            </a:r>
            <a:endParaRPr sz="2400">
              <a:solidFill>
                <a:srgbClr val="FFFF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64" name="Shape 64"/>
          <p:cNvSpPr txBox="1"/>
          <p:nvPr/>
        </p:nvSpPr>
        <p:spPr>
          <a:xfrm>
            <a:off x="4171725" y="629325"/>
            <a:ext cx="6971100" cy="8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06666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godsdienst</a:t>
            </a:r>
            <a:endParaRPr/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nl">
                <a:solidFill>
                  <a:srgbClr val="000000"/>
                </a:solidFill>
                <a:highlight>
                  <a:srgbClr val="FFFFFF"/>
                </a:highlight>
              </a:rPr>
              <a:t>een groot deel van de VS is christenlijk  hiervan zijn de protestanten in de meerderheid en er is nog een ander deel met allemaal verschillende godsdienste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06666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gebied</a:t>
            </a:r>
            <a:endParaRPr/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000000"/>
                </a:solidFill>
              </a:rPr>
              <a:t>  In 1500 werd de wereld in stukken ingedeeld Amerika viel onder het gebied    Westers</a:t>
            </a:r>
            <a:endParaRPr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5175" y="1641550"/>
            <a:ext cx="5378826" cy="337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06666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geschiedenis</a:t>
            </a:r>
            <a:endParaRPr/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000000"/>
                </a:solidFill>
              </a:rPr>
              <a:t>in 1492 ontdekte de Europeaan Christoffel Columbus het continent Amerika dat noemde hij de nieuwe wereld.                                                                                         Hij noemde de bewoners indianen want                                                                                                   hij dacht dat hij in India was.                                                                                    </a:t>
            </a:r>
            <a:r>
              <a:rPr lang="nl"/>
              <a:t>                                                                                         </a:t>
            </a:r>
            <a:endParaRPr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nl"/>
              <a:t>                          </a:t>
            </a:r>
            <a:endParaRPr/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7201" y="1600475"/>
            <a:ext cx="4676794" cy="354302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0" y="76200"/>
            <a:ext cx="4337100" cy="10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                                                                                                           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