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
  </p:notesMasterIdLst>
  <p:sldIdLst>
    <p:sldId id="256" r:id="rId2"/>
    <p:sldId id="257" r:id="rId3"/>
    <p:sldId id="258" r:id="rId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9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09" autoAdjust="0"/>
    <p:restoredTop sz="94660"/>
  </p:normalViewPr>
  <p:slideViewPr>
    <p:cSldViewPr snapToGrid="0">
      <p:cViewPr varScale="1">
        <p:scale>
          <a:sx n="49" d="100"/>
          <a:sy n="49" d="100"/>
        </p:scale>
        <p:origin x="67" y="6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C18FF2-6D6A-4AFD-8CBF-1F8137CB6EEE}" type="datetimeFigureOut">
              <a:rPr lang="nl-NL" smtClean="0"/>
              <a:t>7-3-2018</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07B226-0843-42AB-BBCE-E7EC10BFB273}" type="slidenum">
              <a:rPr lang="nl-NL" smtClean="0"/>
              <a:t>‹nr.›</a:t>
            </a:fld>
            <a:endParaRPr lang="nl-NL"/>
          </a:p>
        </p:txBody>
      </p:sp>
    </p:spTree>
    <p:extLst>
      <p:ext uri="{BB962C8B-B14F-4D97-AF65-F5344CB8AC3E}">
        <p14:creationId xmlns:p14="http://schemas.microsoft.com/office/powerpoint/2010/main" val="3725050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DC07B226-0843-42AB-BBCE-E7EC10BFB273}" type="slidenum">
              <a:rPr lang="nl-NL" smtClean="0"/>
              <a:t>3</a:t>
            </a:fld>
            <a:endParaRPr lang="nl-NL"/>
          </a:p>
        </p:txBody>
      </p:sp>
    </p:spTree>
    <p:extLst>
      <p:ext uri="{BB962C8B-B14F-4D97-AF65-F5344CB8AC3E}">
        <p14:creationId xmlns:p14="http://schemas.microsoft.com/office/powerpoint/2010/main" val="1544880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88A2B284-8480-438A-B183-4320410E74D5}" type="datetimeFigureOut">
              <a:rPr lang="nl-NL" smtClean="0"/>
              <a:t>7-3-2018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77E5E1B-1D1B-422D-8179-D0961955CEB8}" type="slidenum">
              <a:rPr lang="nl-NL" smtClean="0"/>
              <a:t>‹nr.›</a:t>
            </a:fld>
            <a:endParaRPr lang="nl-NL"/>
          </a:p>
        </p:txBody>
      </p:sp>
    </p:spTree>
    <p:extLst>
      <p:ext uri="{BB962C8B-B14F-4D97-AF65-F5344CB8AC3E}">
        <p14:creationId xmlns:p14="http://schemas.microsoft.com/office/powerpoint/2010/main" val="3174320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8A2B284-8480-438A-B183-4320410E74D5}" type="datetimeFigureOut">
              <a:rPr lang="nl-NL" smtClean="0"/>
              <a:t>7-3-2018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77E5E1B-1D1B-422D-8179-D0961955CEB8}" type="slidenum">
              <a:rPr lang="nl-NL" smtClean="0"/>
              <a:t>‹nr.›</a:t>
            </a:fld>
            <a:endParaRPr lang="nl-NL"/>
          </a:p>
        </p:txBody>
      </p:sp>
    </p:spTree>
    <p:extLst>
      <p:ext uri="{BB962C8B-B14F-4D97-AF65-F5344CB8AC3E}">
        <p14:creationId xmlns:p14="http://schemas.microsoft.com/office/powerpoint/2010/main" val="2955588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8A2B284-8480-438A-B183-4320410E74D5}" type="datetimeFigureOut">
              <a:rPr lang="nl-NL" smtClean="0"/>
              <a:t>7-3-2018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77E5E1B-1D1B-422D-8179-D0961955CEB8}" type="slidenum">
              <a:rPr lang="nl-NL" smtClean="0"/>
              <a:t>‹nr.›</a:t>
            </a:fld>
            <a:endParaRPr lang="nl-NL"/>
          </a:p>
        </p:txBody>
      </p:sp>
    </p:spTree>
    <p:extLst>
      <p:ext uri="{BB962C8B-B14F-4D97-AF65-F5344CB8AC3E}">
        <p14:creationId xmlns:p14="http://schemas.microsoft.com/office/powerpoint/2010/main" val="1774782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8A2B284-8480-438A-B183-4320410E74D5}" type="datetimeFigureOut">
              <a:rPr lang="nl-NL" smtClean="0"/>
              <a:t>7-3-2018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77E5E1B-1D1B-422D-8179-D0961955CEB8}" type="slidenum">
              <a:rPr lang="nl-NL" smtClean="0"/>
              <a:t>‹nr.›</a:t>
            </a:fld>
            <a:endParaRPr lang="nl-NL"/>
          </a:p>
        </p:txBody>
      </p:sp>
    </p:spTree>
    <p:extLst>
      <p:ext uri="{BB962C8B-B14F-4D97-AF65-F5344CB8AC3E}">
        <p14:creationId xmlns:p14="http://schemas.microsoft.com/office/powerpoint/2010/main" val="3665247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88A2B284-8480-438A-B183-4320410E74D5}" type="datetimeFigureOut">
              <a:rPr lang="nl-NL" smtClean="0"/>
              <a:t>7-3-2018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77E5E1B-1D1B-422D-8179-D0961955CEB8}" type="slidenum">
              <a:rPr lang="nl-NL" smtClean="0"/>
              <a:t>‹nr.›</a:t>
            </a:fld>
            <a:endParaRPr lang="nl-NL"/>
          </a:p>
        </p:txBody>
      </p:sp>
    </p:spTree>
    <p:extLst>
      <p:ext uri="{BB962C8B-B14F-4D97-AF65-F5344CB8AC3E}">
        <p14:creationId xmlns:p14="http://schemas.microsoft.com/office/powerpoint/2010/main" val="2440492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88A2B284-8480-438A-B183-4320410E74D5}" type="datetimeFigureOut">
              <a:rPr lang="nl-NL" smtClean="0"/>
              <a:t>7-3-2018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77E5E1B-1D1B-422D-8179-D0961955CEB8}" type="slidenum">
              <a:rPr lang="nl-NL" smtClean="0"/>
              <a:t>‹nr.›</a:t>
            </a:fld>
            <a:endParaRPr lang="nl-NL"/>
          </a:p>
        </p:txBody>
      </p:sp>
    </p:spTree>
    <p:extLst>
      <p:ext uri="{BB962C8B-B14F-4D97-AF65-F5344CB8AC3E}">
        <p14:creationId xmlns:p14="http://schemas.microsoft.com/office/powerpoint/2010/main" val="3554190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88A2B284-8480-438A-B183-4320410E74D5}" type="datetimeFigureOut">
              <a:rPr lang="nl-NL" smtClean="0"/>
              <a:t>7-3-2018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77E5E1B-1D1B-422D-8179-D0961955CEB8}" type="slidenum">
              <a:rPr lang="nl-NL" smtClean="0"/>
              <a:t>‹nr.›</a:t>
            </a:fld>
            <a:endParaRPr lang="nl-NL"/>
          </a:p>
        </p:txBody>
      </p:sp>
    </p:spTree>
    <p:extLst>
      <p:ext uri="{BB962C8B-B14F-4D97-AF65-F5344CB8AC3E}">
        <p14:creationId xmlns:p14="http://schemas.microsoft.com/office/powerpoint/2010/main" val="2347996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88A2B284-8480-438A-B183-4320410E74D5}" type="datetimeFigureOut">
              <a:rPr lang="nl-NL" smtClean="0"/>
              <a:t>7-3-2018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77E5E1B-1D1B-422D-8179-D0961955CEB8}" type="slidenum">
              <a:rPr lang="nl-NL" smtClean="0"/>
              <a:t>‹nr.›</a:t>
            </a:fld>
            <a:endParaRPr lang="nl-NL"/>
          </a:p>
        </p:txBody>
      </p:sp>
    </p:spTree>
    <p:extLst>
      <p:ext uri="{BB962C8B-B14F-4D97-AF65-F5344CB8AC3E}">
        <p14:creationId xmlns:p14="http://schemas.microsoft.com/office/powerpoint/2010/main" val="3158315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88A2B284-8480-438A-B183-4320410E74D5}" type="datetimeFigureOut">
              <a:rPr lang="nl-NL" smtClean="0"/>
              <a:t>7-3-2018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77E5E1B-1D1B-422D-8179-D0961955CEB8}" type="slidenum">
              <a:rPr lang="nl-NL" smtClean="0"/>
              <a:t>‹nr.›</a:t>
            </a:fld>
            <a:endParaRPr lang="nl-NL"/>
          </a:p>
        </p:txBody>
      </p:sp>
    </p:spTree>
    <p:extLst>
      <p:ext uri="{BB962C8B-B14F-4D97-AF65-F5344CB8AC3E}">
        <p14:creationId xmlns:p14="http://schemas.microsoft.com/office/powerpoint/2010/main" val="2558655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8A2B284-8480-438A-B183-4320410E74D5}" type="datetimeFigureOut">
              <a:rPr lang="nl-NL" smtClean="0"/>
              <a:t>7-3-2018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77E5E1B-1D1B-422D-8179-D0961955CEB8}" type="slidenum">
              <a:rPr lang="nl-NL" smtClean="0"/>
              <a:t>‹nr.›</a:t>
            </a:fld>
            <a:endParaRPr lang="nl-NL"/>
          </a:p>
        </p:txBody>
      </p:sp>
    </p:spTree>
    <p:extLst>
      <p:ext uri="{BB962C8B-B14F-4D97-AF65-F5344CB8AC3E}">
        <p14:creationId xmlns:p14="http://schemas.microsoft.com/office/powerpoint/2010/main" val="1109650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8A2B284-8480-438A-B183-4320410E74D5}" type="datetimeFigureOut">
              <a:rPr lang="nl-NL" smtClean="0"/>
              <a:t>7-3-2018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77E5E1B-1D1B-422D-8179-D0961955CEB8}" type="slidenum">
              <a:rPr lang="nl-NL" smtClean="0"/>
              <a:t>‹nr.›</a:t>
            </a:fld>
            <a:endParaRPr lang="nl-NL"/>
          </a:p>
        </p:txBody>
      </p:sp>
    </p:spTree>
    <p:extLst>
      <p:ext uri="{BB962C8B-B14F-4D97-AF65-F5344CB8AC3E}">
        <p14:creationId xmlns:p14="http://schemas.microsoft.com/office/powerpoint/2010/main" val="1537849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A2B284-8480-438A-B183-4320410E74D5}" type="datetimeFigureOut">
              <a:rPr lang="nl-NL" smtClean="0"/>
              <a:t>7-3-2018</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E5E1B-1D1B-422D-8179-D0961955CEB8}" type="slidenum">
              <a:rPr lang="nl-NL" smtClean="0"/>
              <a:t>‹nr.›</a:t>
            </a:fld>
            <a:endParaRPr lang="nl-NL"/>
          </a:p>
        </p:txBody>
      </p:sp>
    </p:spTree>
    <p:extLst>
      <p:ext uri="{BB962C8B-B14F-4D97-AF65-F5344CB8AC3E}">
        <p14:creationId xmlns:p14="http://schemas.microsoft.com/office/powerpoint/2010/main" val="27696063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9494"/>
        </a:solidFill>
        <a:effectLst/>
      </p:bgPr>
    </p:bg>
    <p:spTree>
      <p:nvGrpSpPr>
        <p:cNvPr id="1" name=""/>
        <p:cNvGrpSpPr/>
        <p:nvPr/>
      </p:nvGrpSpPr>
      <p:grpSpPr>
        <a:xfrm>
          <a:off x="0" y="0"/>
          <a:ext cx="0" cy="0"/>
          <a:chOff x="0" y="0"/>
          <a:chExt cx="0" cy="0"/>
        </a:xfrm>
      </p:grpSpPr>
      <p:sp>
        <p:nvSpPr>
          <p:cNvPr id="4" name="Tekstvak 3"/>
          <p:cNvSpPr txBox="1"/>
          <p:nvPr/>
        </p:nvSpPr>
        <p:spPr>
          <a:xfrm>
            <a:off x="492370" y="685798"/>
            <a:ext cx="4659923" cy="5355312"/>
          </a:xfrm>
          <a:prstGeom prst="rect">
            <a:avLst/>
          </a:prstGeom>
          <a:noFill/>
        </p:spPr>
        <p:txBody>
          <a:bodyPr wrap="square" rtlCol="0">
            <a:spAutoFit/>
          </a:bodyPr>
          <a:lstStyle/>
          <a:p>
            <a:r>
              <a:rPr lang="nl-NL" b="1" dirty="0"/>
              <a:t>Typisch Nederlands</a:t>
            </a:r>
          </a:p>
          <a:p>
            <a:r>
              <a:rPr lang="nl-NL" dirty="0"/>
              <a:t>Het kleine eigenwijze landje Nederland heeft heel wat zaken, gewoontes en dingen die je met recht tot ‘typisch Nederlands’ kunt bestempelen. Sommige onderwerpen zijn uniek voor Nederland, anderen komen ook elders voor maar zijn wel typerend voor Nederland, de Nederlandse cultuur en Nederlanders zelf. Op deze pagina hebben we een greep gedaan uit alles wat volgens ons, maar ook vooral in de ogen van buitenlanders als herkenbaar voor Nederland en de Nederlandse samenleving genoemd mag worden.</a:t>
            </a:r>
          </a:p>
          <a:p>
            <a:r>
              <a:rPr lang="nl-NL" dirty="0"/>
              <a:t>Net zoals bij andere landen en volkeren mag je eigenlijk ook hier niet generaliseren. De meeste hieronder gepubliceerde onderwerpen zijn van toepassing op een deel van Nederland of de Nederlandse bevolking, maar gelden niet voor alles en iedereen.</a:t>
            </a:r>
          </a:p>
        </p:txBody>
      </p:sp>
      <p:sp>
        <p:nvSpPr>
          <p:cNvPr id="8" name="Tekstvak 7"/>
          <p:cNvSpPr txBox="1"/>
          <p:nvPr/>
        </p:nvSpPr>
        <p:spPr>
          <a:xfrm>
            <a:off x="6489290" y="963561"/>
            <a:ext cx="5150021" cy="369332"/>
          </a:xfrm>
          <a:prstGeom prst="rect">
            <a:avLst/>
          </a:prstGeom>
          <a:noFill/>
        </p:spPr>
        <p:txBody>
          <a:bodyPr wrap="square" rtlCol="0">
            <a:spAutoFit/>
          </a:bodyPr>
          <a:lstStyle/>
          <a:p>
            <a:endParaRPr lang="nl-NL" dirty="0"/>
          </a:p>
        </p:txBody>
      </p:sp>
      <p:sp>
        <p:nvSpPr>
          <p:cNvPr id="10" name="AutoShape 10" descr="🙂"/>
          <p:cNvSpPr>
            <a:spLocks noChangeAspect="1" noChangeArrowheads="1"/>
          </p:cNvSpPr>
          <p:nvPr/>
        </p:nvSpPr>
        <p:spPr bwMode="auto">
          <a:xfrm>
            <a:off x="6775450" y="-3651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
        <p:nvSpPr>
          <p:cNvPr id="14" name="Rechthoek 13"/>
          <p:cNvSpPr/>
          <p:nvPr/>
        </p:nvSpPr>
        <p:spPr>
          <a:xfrm>
            <a:off x="5543311" y="685798"/>
            <a:ext cx="6096000" cy="2031325"/>
          </a:xfrm>
          <a:prstGeom prst="rect">
            <a:avLst/>
          </a:prstGeom>
        </p:spPr>
        <p:txBody>
          <a:bodyPr>
            <a:spAutoFit/>
          </a:bodyPr>
          <a:lstStyle/>
          <a:p>
            <a:r>
              <a:rPr lang="nl-NL" b="1" i="0" u="none" strike="noStrike" dirty="0" smtClean="0">
                <a:solidFill>
                  <a:srgbClr val="000000"/>
                </a:solidFill>
                <a:effectLst/>
                <a:latin typeface="Open Sans"/>
              </a:rPr>
              <a:t>Normen en waarden in Nederland</a:t>
            </a:r>
            <a:r>
              <a:rPr lang="nl-NL" dirty="0" smtClean="0"/>
              <a:t/>
            </a:r>
            <a:br>
              <a:rPr lang="nl-NL" dirty="0" smtClean="0"/>
            </a:br>
            <a:r>
              <a:rPr lang="nl-NL" b="0" i="0" dirty="0" smtClean="0">
                <a:solidFill>
                  <a:srgbClr val="000000"/>
                </a:solidFill>
                <a:effectLst/>
                <a:latin typeface="Open Sans"/>
              </a:rPr>
              <a:t>Zoals u waarschijnlijk wel heeft gehoord of gezien, stijgt de onvrede in Nederland. Een Nederlander voelt zich bijvoorbeeld nu veel onveiliger dan vroeger. Als gevolg hiervan is een nationaal debat ontstaan, in de Tweede Kamer en daarbuiten, over normen en waarden.</a:t>
            </a:r>
            <a:r>
              <a:rPr lang="nl-NL" dirty="0" smtClean="0"/>
              <a:t/>
            </a:r>
            <a:br>
              <a:rPr lang="nl-NL" dirty="0" smtClean="0"/>
            </a:br>
            <a:endParaRPr lang="nl-NL" dirty="0"/>
          </a:p>
        </p:txBody>
      </p:sp>
      <p:sp>
        <p:nvSpPr>
          <p:cNvPr id="15" name="Rechthoek 14"/>
          <p:cNvSpPr/>
          <p:nvPr/>
        </p:nvSpPr>
        <p:spPr>
          <a:xfrm>
            <a:off x="5543311" y="2745929"/>
            <a:ext cx="6096000" cy="3785652"/>
          </a:xfrm>
          <a:prstGeom prst="rect">
            <a:avLst/>
          </a:prstGeom>
        </p:spPr>
        <p:txBody>
          <a:bodyPr>
            <a:spAutoFit/>
          </a:bodyPr>
          <a:lstStyle/>
          <a:p>
            <a:r>
              <a:rPr lang="nl-NL" sz="2400" b="1" i="0" dirty="0" smtClean="0">
                <a:solidFill>
                  <a:srgbClr val="000000"/>
                </a:solidFill>
                <a:effectLst/>
                <a:latin typeface="Tahoma" panose="020B0604030504040204" pitchFamily="34" charset="0"/>
              </a:rPr>
              <a:t>Eten &amp; drinken in Nederland</a:t>
            </a:r>
          </a:p>
          <a:p>
            <a:r>
              <a:rPr lang="nl-NL" b="0" i="0" dirty="0" smtClean="0">
                <a:solidFill>
                  <a:srgbClr val="111111"/>
                </a:solidFill>
                <a:effectLst/>
                <a:latin typeface="Tahoma" panose="020B0604030504040204" pitchFamily="34" charset="0"/>
              </a:rPr>
              <a:t>Nederland kent een eetcultuur die afwijkt van veel andere culturen. Voor toeristen die Nederland bezoeken en voor mensen die zich in Nederland vestigen is het vaak wel eventjes aanpassen. Dat komt onder andere door de vrij sobere manier van eten en het feit dat de eerste twee maaltijden in veel Nederlandse gezinnen uit brood bestaat. Hoewel er een duidelijk groeiende invloed is van andere culturen zie je dat de gewoonte om vooral veel brood te eten niet snel verdwijnt. Helaas is het zo dat indien een broodmaaltijd vervangen wordt door iets anders, het vooral vaak een ongezonde vervanging betreft zoals fastfood en snacks.</a:t>
            </a:r>
            <a:endParaRPr lang="nl-NL" b="0" i="0" dirty="0">
              <a:solidFill>
                <a:srgbClr val="111111"/>
              </a:solidFill>
              <a:effectLst/>
              <a:latin typeface="Tahoma" panose="020B0604030504040204" pitchFamily="34" charset="0"/>
            </a:endParaRPr>
          </a:p>
        </p:txBody>
      </p:sp>
      <p:sp>
        <p:nvSpPr>
          <p:cNvPr id="16" name="Tekstvak 15"/>
          <p:cNvSpPr txBox="1"/>
          <p:nvPr/>
        </p:nvSpPr>
        <p:spPr>
          <a:xfrm>
            <a:off x="10105897" y="83622"/>
            <a:ext cx="2023567" cy="369332"/>
          </a:xfrm>
          <a:prstGeom prst="rect">
            <a:avLst/>
          </a:prstGeom>
          <a:noFill/>
        </p:spPr>
        <p:txBody>
          <a:bodyPr wrap="none" rtlCol="0">
            <a:spAutoFit/>
          </a:bodyPr>
          <a:lstStyle/>
          <a:p>
            <a:r>
              <a:rPr lang="nl-NL" b="1" i="1" u="sng" dirty="0" smtClean="0"/>
              <a:t>Zo hoort het niet!!!</a:t>
            </a:r>
            <a:endParaRPr lang="nl-NL" b="1" i="1" u="sng" dirty="0"/>
          </a:p>
        </p:txBody>
      </p:sp>
    </p:spTree>
    <p:extLst>
      <p:ext uri="{BB962C8B-B14F-4D97-AF65-F5344CB8AC3E}">
        <p14:creationId xmlns:p14="http://schemas.microsoft.com/office/powerpoint/2010/main" val="1292401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Rechthoek 3"/>
          <p:cNvSpPr/>
          <p:nvPr/>
        </p:nvSpPr>
        <p:spPr>
          <a:xfrm>
            <a:off x="502790" y="374260"/>
            <a:ext cx="6054864" cy="923330"/>
          </a:xfrm>
          <a:prstGeom prst="rect">
            <a:avLst/>
          </a:prstGeom>
          <a:noFill/>
        </p:spPr>
        <p:txBody>
          <a:bodyPr wrap="none" lIns="91440" tIns="45720" rIns="91440" bIns="45720">
            <a:spAutoFit/>
          </a:bodyPr>
          <a:lstStyle/>
          <a:p>
            <a:pPr algn="ctr"/>
            <a:r>
              <a:rPr lang="nl-NL" sz="5400" b="1" u="sng" dirty="0" smtClean="0">
                <a:ln w="0"/>
                <a:effectLst>
                  <a:outerShdw blurRad="38100" dist="19050" dir="2700000" algn="tl" rotWithShape="0">
                    <a:schemeClr val="dk1">
                      <a:alpha val="40000"/>
                    </a:schemeClr>
                  </a:outerShdw>
                </a:effectLst>
              </a:rPr>
              <a:t>Nederlandse cultuur</a:t>
            </a:r>
            <a:endParaRPr lang="nl-NL" sz="5400" b="1" u="sng" cap="none" spc="0" dirty="0">
              <a:ln w="0"/>
              <a:solidFill>
                <a:schemeClr val="tx1"/>
              </a:solidFill>
              <a:effectLst>
                <a:outerShdw blurRad="38100" dist="19050" dir="2700000" algn="tl" rotWithShape="0">
                  <a:schemeClr val="dk1">
                    <a:alpha val="40000"/>
                  </a:schemeClr>
                </a:outerShdw>
              </a:effectLst>
            </a:endParaRPr>
          </a:p>
        </p:txBody>
      </p:sp>
      <p:pic>
        <p:nvPicPr>
          <p:cNvPr id="2052" name="Picture 4" descr="http://www.nederlandvoorbeginners.info/images/molen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4831" y="374260"/>
            <a:ext cx="4458721" cy="307498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http://www.nederlandvoorbeginners.info/images/klompe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88873" y="2517127"/>
            <a:ext cx="2703127" cy="186422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www.nederlandvoorbeginners.info/images/sinterklaa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1941" y="3237784"/>
            <a:ext cx="2762250" cy="1905000"/>
          </a:xfrm>
          <a:prstGeom prst="rect">
            <a:avLst/>
          </a:prstGeom>
          <a:noFill/>
          <a:extLst>
            <a:ext uri="{909E8E84-426E-40DD-AFC4-6F175D3DCCD1}">
              <a14:hiddenFill xmlns:a14="http://schemas.microsoft.com/office/drawing/2010/main">
                <a:solidFill>
                  <a:srgbClr val="FFFFFF"/>
                </a:solidFill>
              </a14:hiddenFill>
            </a:ext>
          </a:extLst>
        </p:spPr>
      </p:pic>
      <p:sp>
        <p:nvSpPr>
          <p:cNvPr id="5" name="Tekstvak 4"/>
          <p:cNvSpPr txBox="1"/>
          <p:nvPr/>
        </p:nvSpPr>
        <p:spPr>
          <a:xfrm>
            <a:off x="485771" y="1564268"/>
            <a:ext cx="5465833" cy="4370427"/>
          </a:xfrm>
          <a:prstGeom prst="rect">
            <a:avLst/>
          </a:prstGeom>
          <a:noFill/>
        </p:spPr>
        <p:txBody>
          <a:bodyPr wrap="square" rtlCol="0">
            <a:spAutoFit/>
          </a:bodyPr>
          <a:lstStyle/>
          <a:p>
            <a:r>
              <a:rPr lang="nl-NL" sz="2800" b="1" dirty="0" smtClean="0"/>
              <a:t>Inhoud:</a:t>
            </a:r>
          </a:p>
          <a:p>
            <a:endParaRPr lang="nl-NL" sz="2800" b="1" dirty="0"/>
          </a:p>
          <a:p>
            <a:pPr marL="285750" indent="-285750">
              <a:buFont typeface="Arial" panose="020B0604020202020204" pitchFamily="34" charset="0"/>
              <a:buChar char="•"/>
            </a:pPr>
            <a:r>
              <a:rPr lang="nl-NL" sz="2800" b="1" dirty="0" smtClean="0"/>
              <a:t>Cultuurgebied</a:t>
            </a:r>
          </a:p>
          <a:p>
            <a:pPr marL="285750" indent="-285750">
              <a:buFont typeface="Arial" panose="020B0604020202020204" pitchFamily="34" charset="0"/>
              <a:buChar char="•"/>
            </a:pPr>
            <a:r>
              <a:rPr lang="nl-NL" sz="2800" b="1" dirty="0" smtClean="0"/>
              <a:t>De taal</a:t>
            </a:r>
          </a:p>
          <a:p>
            <a:pPr marL="285750" indent="-285750">
              <a:buFont typeface="Arial" panose="020B0604020202020204" pitchFamily="34" charset="0"/>
              <a:buChar char="•"/>
            </a:pPr>
            <a:r>
              <a:rPr lang="nl-NL" sz="2800" b="1" dirty="0" smtClean="0"/>
              <a:t>Religie </a:t>
            </a:r>
          </a:p>
          <a:p>
            <a:pPr marL="285750" indent="-285750">
              <a:buFont typeface="Arial" panose="020B0604020202020204" pitchFamily="34" charset="0"/>
              <a:buChar char="•"/>
            </a:pPr>
            <a:r>
              <a:rPr lang="nl-NL" sz="2800" b="1" dirty="0" smtClean="0"/>
              <a:t>Gerecht</a:t>
            </a:r>
          </a:p>
          <a:p>
            <a:pPr marL="285750" indent="-285750">
              <a:buFont typeface="Arial" panose="020B0604020202020204" pitchFamily="34" charset="0"/>
              <a:buChar char="•"/>
            </a:pPr>
            <a:r>
              <a:rPr lang="nl-NL" sz="2800" b="1" dirty="0" smtClean="0"/>
              <a:t>Normen en waarden</a:t>
            </a:r>
          </a:p>
          <a:p>
            <a:pPr marL="285750" indent="-285750">
              <a:buFont typeface="Arial" panose="020B0604020202020204" pitchFamily="34" charset="0"/>
              <a:buChar char="•"/>
            </a:pPr>
            <a:r>
              <a:rPr lang="nl-NL" sz="2800" b="1" dirty="0" smtClean="0"/>
              <a:t>Overeenkomsten en verschillen </a:t>
            </a:r>
          </a:p>
          <a:p>
            <a:pPr marL="285750" indent="-285750">
              <a:buFont typeface="Arial" panose="020B0604020202020204" pitchFamily="34" charset="0"/>
              <a:buChar char="•"/>
            </a:pPr>
            <a:endParaRPr lang="nl-NL" b="1" dirty="0" smtClean="0"/>
          </a:p>
          <a:p>
            <a:endParaRPr lang="nl-NL" dirty="0"/>
          </a:p>
          <a:p>
            <a:endParaRPr lang="nl-NL" dirty="0"/>
          </a:p>
        </p:txBody>
      </p:sp>
      <p:sp>
        <p:nvSpPr>
          <p:cNvPr id="6" name="Tekstvak 5"/>
          <p:cNvSpPr txBox="1"/>
          <p:nvPr/>
        </p:nvSpPr>
        <p:spPr>
          <a:xfrm>
            <a:off x="10223498" y="0"/>
            <a:ext cx="1809278" cy="369332"/>
          </a:xfrm>
          <a:prstGeom prst="rect">
            <a:avLst/>
          </a:prstGeom>
          <a:noFill/>
        </p:spPr>
        <p:txBody>
          <a:bodyPr wrap="none" rtlCol="0">
            <a:spAutoFit/>
          </a:bodyPr>
          <a:lstStyle/>
          <a:p>
            <a:r>
              <a:rPr lang="nl-NL" b="1" i="1" u="sng" dirty="0" smtClean="0"/>
              <a:t>Dit is wel goed!!!</a:t>
            </a:r>
            <a:endParaRPr lang="nl-NL" b="1" i="1" u="sng" dirty="0"/>
          </a:p>
        </p:txBody>
      </p:sp>
    </p:spTree>
    <p:extLst>
      <p:ext uri="{BB962C8B-B14F-4D97-AF65-F5344CB8AC3E}">
        <p14:creationId xmlns:p14="http://schemas.microsoft.com/office/powerpoint/2010/main" val="626159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Rechthoek 3"/>
          <p:cNvSpPr/>
          <p:nvPr/>
        </p:nvSpPr>
        <p:spPr>
          <a:xfrm>
            <a:off x="514012" y="586741"/>
            <a:ext cx="4164089" cy="923330"/>
          </a:xfrm>
          <a:prstGeom prst="rect">
            <a:avLst/>
          </a:prstGeom>
          <a:noFill/>
        </p:spPr>
        <p:txBody>
          <a:bodyPr wrap="none" lIns="91440" tIns="45720" rIns="91440" bIns="45720">
            <a:spAutoFit/>
          </a:bodyPr>
          <a:lstStyle/>
          <a:p>
            <a:pPr algn="ctr"/>
            <a:r>
              <a:rPr lang="nl-NL" sz="5400" u="sng" dirty="0" smtClean="0">
                <a:ln w="0"/>
                <a:effectLst>
                  <a:outerShdw blurRad="38100" dist="19050" dir="2700000" algn="tl" rotWithShape="0">
                    <a:schemeClr val="dk1">
                      <a:alpha val="40000"/>
                    </a:schemeClr>
                  </a:outerShdw>
                </a:effectLst>
              </a:rPr>
              <a:t>Cultuurgebied</a:t>
            </a:r>
            <a:endParaRPr lang="nl-NL" sz="5400" b="0" u="sng" cap="none" spc="0" dirty="0">
              <a:ln w="0"/>
              <a:solidFill>
                <a:schemeClr val="tx1"/>
              </a:solidFill>
              <a:effectLst>
                <a:outerShdw blurRad="38100" dist="19050" dir="2700000" algn="tl" rotWithShape="0">
                  <a:schemeClr val="dk1">
                    <a:alpha val="40000"/>
                  </a:schemeClr>
                </a:outerShdw>
              </a:effectLst>
            </a:endParaRPr>
          </a:p>
        </p:txBody>
      </p:sp>
      <p:pic>
        <p:nvPicPr>
          <p:cNvPr id="3074" name="Picture 2" descr="Gerelateerde afbeeld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6674" y="2290465"/>
            <a:ext cx="5037511" cy="3782082"/>
          </a:xfrm>
          <a:prstGeom prst="rect">
            <a:avLst/>
          </a:prstGeom>
          <a:noFill/>
          <a:extLst>
            <a:ext uri="{909E8E84-426E-40DD-AFC4-6F175D3DCCD1}">
              <a14:hiddenFill xmlns:a14="http://schemas.microsoft.com/office/drawing/2010/main">
                <a:solidFill>
                  <a:srgbClr val="FFFFFF"/>
                </a:solidFill>
              </a14:hiddenFill>
            </a:ext>
          </a:extLst>
        </p:spPr>
      </p:pic>
      <p:sp>
        <p:nvSpPr>
          <p:cNvPr id="5" name="Tekstvak 4"/>
          <p:cNvSpPr txBox="1"/>
          <p:nvPr/>
        </p:nvSpPr>
        <p:spPr>
          <a:xfrm>
            <a:off x="514012" y="1828800"/>
            <a:ext cx="5894562" cy="461665"/>
          </a:xfrm>
          <a:prstGeom prst="rect">
            <a:avLst/>
          </a:prstGeom>
          <a:noFill/>
        </p:spPr>
        <p:txBody>
          <a:bodyPr wrap="none" rtlCol="0">
            <a:spAutoFit/>
          </a:bodyPr>
          <a:lstStyle/>
          <a:p>
            <a:r>
              <a:rPr lang="nl-NL" sz="2400" dirty="0" smtClean="0"/>
              <a:t>Nederland ligt in het </a:t>
            </a:r>
            <a:r>
              <a:rPr lang="nl-NL" sz="2400" b="1" dirty="0" smtClean="0"/>
              <a:t>Westerse cultuurgebied</a:t>
            </a:r>
            <a:r>
              <a:rPr lang="nl-NL" dirty="0" smtClean="0"/>
              <a:t>.</a:t>
            </a:r>
            <a:endParaRPr lang="nl-NL" dirty="0"/>
          </a:p>
        </p:txBody>
      </p:sp>
      <p:sp>
        <p:nvSpPr>
          <p:cNvPr id="6" name="Tekstvak 5"/>
          <p:cNvSpPr txBox="1"/>
          <p:nvPr/>
        </p:nvSpPr>
        <p:spPr>
          <a:xfrm>
            <a:off x="10846675" y="0"/>
            <a:ext cx="1199367" cy="369332"/>
          </a:xfrm>
          <a:prstGeom prst="rect">
            <a:avLst/>
          </a:prstGeom>
          <a:noFill/>
        </p:spPr>
        <p:txBody>
          <a:bodyPr wrap="none" rtlCol="0">
            <a:spAutoFit/>
          </a:bodyPr>
          <a:lstStyle/>
          <a:p>
            <a:r>
              <a:rPr lang="nl-NL" b="1" i="1" u="sng" dirty="0" smtClean="0"/>
              <a:t>En dit ook!</a:t>
            </a:r>
            <a:endParaRPr lang="nl-NL" b="1" i="1" u="sng" dirty="0"/>
          </a:p>
        </p:txBody>
      </p:sp>
    </p:spTree>
    <p:extLst>
      <p:ext uri="{BB962C8B-B14F-4D97-AF65-F5344CB8AC3E}">
        <p14:creationId xmlns:p14="http://schemas.microsoft.com/office/powerpoint/2010/main" val="3850259981"/>
      </p:ext>
    </p:extLst>
  </p:cSld>
  <p:clrMapOvr>
    <a:masterClrMapping/>
  </p:clrMapOvr>
</p:sld>
</file>

<file path=ppt/theme/theme1.xml><?xml version="1.0" encoding="utf-8"?>
<a:theme xmlns:a="http://schemas.openxmlformats.org/drawingml/2006/main" name="Kantoorthema">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TotalTime>
  <Words>285</Words>
  <Application>Microsoft Office PowerPoint</Application>
  <PresentationFormat>Breedbeeld</PresentationFormat>
  <Paragraphs>22</Paragraphs>
  <Slides>3</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3</vt:i4>
      </vt:variant>
    </vt:vector>
  </HeadingPairs>
  <TitlesOfParts>
    <vt:vector size="9" baseType="lpstr">
      <vt:lpstr>Arial</vt:lpstr>
      <vt:lpstr>Calibri</vt:lpstr>
      <vt:lpstr>Calibri Light</vt:lpstr>
      <vt:lpstr>Open Sans</vt:lpstr>
      <vt:lpstr>Tahoma</vt:lpstr>
      <vt:lpstr>Kantoorthema</vt:lpstr>
      <vt:lpstr>PowerPoint-presentatie</vt:lpstr>
      <vt:lpstr>PowerPoint-presentatie</vt:lpstr>
      <vt:lpstr>PowerPoint-presentatie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Elise Lodder</dc:creator>
  <cp:lastModifiedBy>Elise Lodder</cp:lastModifiedBy>
  <cp:revision>2</cp:revision>
  <dcterms:created xsi:type="dcterms:W3CDTF">2018-03-07T16:39:14Z</dcterms:created>
  <dcterms:modified xsi:type="dcterms:W3CDTF">2018-03-07T16:54:04Z</dcterms:modified>
</cp:coreProperties>
</file>